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906000" type="A4"/>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1" d="100"/>
          <a:sy n="81" d="100"/>
        </p:scale>
        <p:origin x="3780" y="102"/>
      </p:cViewPr>
      <p:guideLst>
        <p:guide orient="horz" pos="312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6"/>
            <a:ext cx="2984871" cy="501095"/>
          </a:xfrm>
          <a:prstGeom prst="rect">
            <a:avLst/>
          </a:prstGeom>
        </p:spPr>
        <p:txBody>
          <a:bodyPr vert="horz" lIns="94692" tIns="47346" rIns="94692" bIns="47346" rtlCol="0"/>
          <a:lstStyle>
            <a:lvl1pPr algn="l">
              <a:defRPr sz="1200"/>
            </a:lvl1pPr>
          </a:lstStyle>
          <a:p>
            <a:endParaRPr kumimoji="1" lang="ja-JP" altLang="en-US"/>
          </a:p>
        </p:txBody>
      </p:sp>
      <p:sp>
        <p:nvSpPr>
          <p:cNvPr id="3" name="日付プレースホルダ 2"/>
          <p:cNvSpPr>
            <a:spLocks noGrp="1"/>
          </p:cNvSpPr>
          <p:nvPr>
            <p:ph type="dt" idx="1"/>
          </p:nvPr>
        </p:nvSpPr>
        <p:spPr>
          <a:xfrm>
            <a:off x="3901698" y="6"/>
            <a:ext cx="2984871" cy="501095"/>
          </a:xfrm>
          <a:prstGeom prst="rect">
            <a:avLst/>
          </a:prstGeom>
        </p:spPr>
        <p:txBody>
          <a:bodyPr vert="horz" lIns="94692" tIns="47346" rIns="94692" bIns="47346" rtlCol="0"/>
          <a:lstStyle>
            <a:lvl1pPr algn="r">
              <a:defRPr sz="1200"/>
            </a:lvl1pPr>
          </a:lstStyle>
          <a:p>
            <a:fld id="{FB07148C-5872-4072-94F8-C3690CB9E0C1}" type="datetimeFigureOut">
              <a:rPr kumimoji="1" lang="ja-JP" altLang="en-US" smtClean="0"/>
              <a:pPr/>
              <a:t>2020/6/26</a:t>
            </a:fld>
            <a:endParaRPr kumimoji="1" lang="ja-JP" altLang="en-US"/>
          </a:p>
        </p:txBody>
      </p:sp>
      <p:sp>
        <p:nvSpPr>
          <p:cNvPr id="4" name="スライド イメージ プレースホルダ 3"/>
          <p:cNvSpPr>
            <a:spLocks noGrp="1" noRot="1" noChangeAspect="1"/>
          </p:cNvSpPr>
          <p:nvPr>
            <p:ph type="sldImg" idx="2"/>
          </p:nvPr>
        </p:nvSpPr>
        <p:spPr>
          <a:xfrm>
            <a:off x="2144713" y="752475"/>
            <a:ext cx="2598737" cy="3757613"/>
          </a:xfrm>
          <a:prstGeom prst="rect">
            <a:avLst/>
          </a:prstGeom>
          <a:noFill/>
          <a:ln w="12700">
            <a:solidFill>
              <a:prstClr val="black"/>
            </a:solidFill>
          </a:ln>
        </p:spPr>
        <p:txBody>
          <a:bodyPr vert="horz" lIns="94692" tIns="47346" rIns="94692" bIns="47346" rtlCol="0" anchor="ctr"/>
          <a:lstStyle/>
          <a:p>
            <a:endParaRPr lang="ja-JP" altLang="en-US"/>
          </a:p>
        </p:txBody>
      </p:sp>
      <p:sp>
        <p:nvSpPr>
          <p:cNvPr id="5" name="ノート プレースホルダ 4"/>
          <p:cNvSpPr>
            <a:spLocks noGrp="1"/>
          </p:cNvSpPr>
          <p:nvPr>
            <p:ph type="body" sz="quarter" idx="3"/>
          </p:nvPr>
        </p:nvSpPr>
        <p:spPr>
          <a:xfrm>
            <a:off x="688818" y="4760398"/>
            <a:ext cx="5510530" cy="4509849"/>
          </a:xfrm>
          <a:prstGeom prst="rect">
            <a:avLst/>
          </a:prstGeom>
        </p:spPr>
        <p:txBody>
          <a:bodyPr vert="horz" lIns="94692" tIns="47346" rIns="94692" bIns="4734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4" y="9519060"/>
            <a:ext cx="2984871" cy="501095"/>
          </a:xfrm>
          <a:prstGeom prst="rect">
            <a:avLst/>
          </a:prstGeom>
        </p:spPr>
        <p:txBody>
          <a:bodyPr vert="horz" lIns="94692" tIns="47346" rIns="94692" bIns="4734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901698" y="9519060"/>
            <a:ext cx="2984871" cy="501095"/>
          </a:xfrm>
          <a:prstGeom prst="rect">
            <a:avLst/>
          </a:prstGeom>
        </p:spPr>
        <p:txBody>
          <a:bodyPr vert="horz" lIns="94692" tIns="47346" rIns="94692" bIns="47346" rtlCol="0" anchor="b"/>
          <a:lstStyle>
            <a:lvl1pPr algn="r">
              <a:defRPr sz="1200"/>
            </a:lvl1pPr>
          </a:lstStyle>
          <a:p>
            <a:fld id="{14AD96D9-6857-4303-856B-88CB424529BF}" type="slidenum">
              <a:rPr kumimoji="1" lang="ja-JP" altLang="en-US" smtClean="0"/>
              <a:pPr/>
              <a:t>‹#›</a:t>
            </a:fld>
            <a:endParaRPr kumimoji="1" lang="ja-JP" altLang="en-US"/>
          </a:p>
        </p:txBody>
      </p:sp>
    </p:spTree>
    <p:extLst>
      <p:ext uri="{BB962C8B-B14F-4D97-AF65-F5344CB8AC3E}">
        <p14:creationId xmlns:p14="http://schemas.microsoft.com/office/powerpoint/2010/main" val="32735548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700"/>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2020/6/26</a:t>
            </a:fld>
            <a:endParaRPr kumimoji="1" lang="ja-JP" altLang="en-US"/>
          </a:p>
        </p:txBody>
      </p:sp>
      <p:sp>
        <p:nvSpPr>
          <p:cNvPr id="5" name="フッター プレースホルダ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42900" y="396699"/>
            <a:ext cx="6172200" cy="984401"/>
          </a:xfrm>
        </p:spPr>
        <p:txBody>
          <a:bodyPr>
            <a:normAutofit/>
          </a:bodyPr>
          <a:lstStyle/>
          <a:p>
            <a:pPr algn="l"/>
            <a:r>
              <a:rPr kumimoji="1" lang="ja-JP" altLang="en-US" sz="1100" dirty="0" smtClean="0">
                <a:latin typeface="メイリオ" pitchFamily="50" charset="-128"/>
                <a:ea typeface="メイリオ" pitchFamily="50" charset="-128"/>
              </a:rPr>
              <a:t>この質問は、矯正治療にあたって診断や治療方針をたてるために大切な資料となるものですから、詳細にご記入ください。（該当する項目の□にチェックを入れ、補足説明があれば余白にご記入ください</a:t>
            </a:r>
            <a:r>
              <a:rPr lang="ja-JP" altLang="en-US" sz="1100" dirty="0" smtClean="0">
                <a:latin typeface="メイリオ" pitchFamily="50" charset="-128"/>
                <a:ea typeface="メイリオ" pitchFamily="50" charset="-128"/>
              </a:rPr>
              <a:t>。</a:t>
            </a:r>
            <a:r>
              <a:rPr kumimoji="1" lang="ja-JP" altLang="en-US" sz="1100" dirty="0" smtClean="0">
                <a:latin typeface="メイリオ" pitchFamily="50" charset="-128"/>
                <a:ea typeface="メイリオ" pitchFamily="50" charset="-128"/>
              </a:rPr>
              <a:t>また、保護者の方が記入される場合は、ご本人とご相談のうえご記入ください。）分かりにくい質問や、分からない点は後ほど問診をさせていただきますので空白にしておいてください。</a:t>
            </a:r>
            <a:endParaRPr kumimoji="1" lang="ja-JP" altLang="en-US" sz="1100" dirty="0">
              <a:latin typeface="メイリオ" pitchFamily="50" charset="-128"/>
              <a:ea typeface="メイリオ" pitchFamily="50" charset="-128"/>
            </a:endParaRPr>
          </a:p>
        </p:txBody>
      </p:sp>
      <p:sp>
        <p:nvSpPr>
          <p:cNvPr id="5" name="コンテンツ プレースホルダ 4"/>
          <p:cNvSpPr>
            <a:spLocks noGrp="1"/>
          </p:cNvSpPr>
          <p:nvPr>
            <p:ph sz="half" idx="1"/>
          </p:nvPr>
        </p:nvSpPr>
        <p:spPr>
          <a:xfrm>
            <a:off x="214290" y="1738290"/>
            <a:ext cx="3157560" cy="7954350"/>
          </a:xfrm>
        </p:spPr>
        <p:txBody>
          <a:bodyPr>
            <a:normAutofit/>
          </a:bodyPr>
          <a:lstStyle/>
          <a:p>
            <a:pPr marL="182563" indent="-182563">
              <a:buFont typeface="+mj-lt"/>
              <a:buAutoNum type="arabicPeriod"/>
            </a:pPr>
            <a:r>
              <a:rPr kumimoji="1" lang="ja-JP" altLang="en-US" sz="1100" dirty="0" smtClean="0">
                <a:latin typeface="メイリオ" pitchFamily="50" charset="-128"/>
                <a:ea typeface="メイリオ" pitchFamily="50" charset="-128"/>
              </a:rPr>
              <a:t>治療に対する気持ち</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ja-JP" altLang="en-US" sz="1000" dirty="0" smtClean="0">
                <a:latin typeface="メイリオ" pitchFamily="50" charset="-128"/>
                <a:ea typeface="メイリオ" pitchFamily="50" charset="-128"/>
              </a:rPr>
              <a:t>本人が歯並びの悪いのを気にしていますか？</a:t>
            </a:r>
            <a:r>
              <a:rPr kumimoji="1" lang="en-US" altLang="ja-JP" sz="1000" dirty="0" smtClean="0">
                <a:latin typeface="メイリオ" pitchFamily="50" charset="-128"/>
                <a:ea typeface="メイリオ" pitchFamily="50" charset="-128"/>
              </a:rPr>
              <a:t/>
            </a:r>
            <a:br>
              <a:rPr kumimoji="1"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□いいえ（誰が気にしていますか？）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父　母　その他（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□はい（どの程度に：ほんの少し・非常に）</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歯並びを治すことに本人の気持ちがすすんでいますか？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少しぐらい辛いことがあっても我慢できますか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来院した動機は</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□本人が自ら進んで治したいというので</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□友人・知人が治療しているので</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□他人に言われて（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□歯科医に紹介されて（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今の歯並びに気づいた時期は</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□乳歯のとき</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□乳歯から永久歯に換わるとき</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□永久歯になってから</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□他人から言われて気づいた</a:t>
            </a:r>
            <a:endParaRPr lang="en-US" altLang="ja-JP" sz="1000" dirty="0" smtClean="0">
              <a:latin typeface="メイリオ" pitchFamily="50" charset="-128"/>
              <a:ea typeface="メイリオ" pitchFamily="50" charset="-128"/>
            </a:endParaRPr>
          </a:p>
          <a:p>
            <a:pPr marL="182563" indent="-182563">
              <a:buFont typeface="+mj-lt"/>
              <a:buAutoNum type="arabicPeriod"/>
            </a:pPr>
            <a:r>
              <a:rPr lang="ja-JP" altLang="en-US" sz="1100" dirty="0" smtClean="0">
                <a:latin typeface="メイリオ" pitchFamily="50" charset="-128"/>
                <a:ea typeface="メイリオ" pitchFamily="50" charset="-128"/>
              </a:rPr>
              <a:t>家族の歯並び（ご家族、親族の方の歯並びをご記入ください。）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800" dirty="0" smtClean="0">
                <a:latin typeface="メイリオ" pitchFamily="50" charset="-128"/>
                <a:ea typeface="メイリオ" pitchFamily="50" charset="-128"/>
              </a:rPr>
              <a:t>（</a:t>
            </a:r>
            <a:r>
              <a:rPr lang="ja-JP" altLang="en-US" sz="800" dirty="0" smtClean="0">
                <a:solidFill>
                  <a:schemeClr val="tx2"/>
                </a:solidFill>
                <a:latin typeface="メイリオ" pitchFamily="50" charset="-128"/>
                <a:ea typeface="メイリオ" pitchFamily="50" charset="-128"/>
              </a:rPr>
              <a:t>例）　父  ：　凸凹</a:t>
            </a:r>
            <a:r>
              <a:rPr lang="ja-JP" altLang="en-US" sz="1100" dirty="0" smtClean="0">
                <a:latin typeface="メイリオ" pitchFamily="50" charset="-128"/>
                <a:ea typeface="メイリオ" pitchFamily="50" charset="-128"/>
              </a:rPr>
              <a:t>　　　   ・　　　：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　　　　　　・　　　：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　　　　　　・　　　：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　　　　　　・　　　：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　　　　　　・　　　：　　　　　</a:t>
            </a:r>
            <a:endParaRPr lang="en-US" altLang="ja-JP" sz="1100" dirty="0" smtClean="0">
              <a:latin typeface="メイリオ" pitchFamily="50" charset="-128"/>
              <a:ea typeface="メイリオ" pitchFamily="50" charset="-128"/>
            </a:endParaRPr>
          </a:p>
          <a:p>
            <a:pPr marL="182563" indent="-182563">
              <a:buFont typeface="+mj-lt"/>
              <a:buAutoNum type="arabicPeriod"/>
            </a:pPr>
            <a:r>
              <a:rPr lang="ja-JP" altLang="en-US" sz="1100" dirty="0" smtClean="0">
                <a:latin typeface="メイリオ" pitchFamily="50" charset="-128"/>
                <a:ea typeface="メイリオ" pitchFamily="50" charset="-128"/>
              </a:rPr>
              <a:t>歯の健康状態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乳歯の時、虫歯は多かったですか？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虫歯の治療に積極的でしたか？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乳歯は順調に永久歯にはえかわりましたか？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乳歯の時の歯並びやかみ合わせは</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どうでしたか？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□きれい　□出</a:t>
            </a:r>
            <a:r>
              <a:rPr lang="ja-JP" altLang="en-US" sz="1000" dirty="0" err="1" smtClean="0">
                <a:latin typeface="メイリオ" pitchFamily="50" charset="-128"/>
                <a:ea typeface="メイリオ" pitchFamily="50" charset="-128"/>
              </a:rPr>
              <a:t>っ</a:t>
            </a:r>
            <a:r>
              <a:rPr lang="ja-JP" altLang="en-US" sz="1000" dirty="0" smtClean="0">
                <a:latin typeface="メイリオ" pitchFamily="50" charset="-128"/>
                <a:ea typeface="メイリオ" pitchFamily="50" charset="-128"/>
              </a:rPr>
              <a:t>歯　□うけ口</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□歯の間にすき間があった　□深く咬んでいた</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□前歯が咬み合っていなかった</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□その他（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永久歯のむし歯はありますか？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□いいえ　□はい　□治療中</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甘いものが好きですか？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□とても好き　□好き　□あまり食べない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間食の時間は決めていますか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最近</a:t>
            </a:r>
            <a:r>
              <a:rPr lang="ja-JP" altLang="en-US" sz="1000" dirty="0">
                <a:latin typeface="メイリオ" pitchFamily="50" charset="-128"/>
                <a:ea typeface="メイリオ" pitchFamily="50" charset="-128"/>
              </a:rPr>
              <a:t>、</a:t>
            </a:r>
            <a:r>
              <a:rPr lang="ja-JP" altLang="en-US" sz="1000" dirty="0" smtClean="0">
                <a:latin typeface="メイリオ" pitchFamily="50" charset="-128"/>
                <a:ea typeface="メイリオ" pitchFamily="50" charset="-128"/>
              </a:rPr>
              <a:t>歯科を受診したのはいつですか？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r>
              <a:rPr lang="ja-JP" altLang="en-US" sz="1000" u="sng" dirty="0" smtClean="0">
                <a:latin typeface="メイリオ" pitchFamily="50" charset="-128"/>
                <a:ea typeface="メイリオ" pitchFamily="50" charset="-128"/>
              </a:rPr>
              <a:t>　　　年　　　月</a:t>
            </a:r>
            <a:endParaRPr lang="en-US" altLang="ja-JP" sz="1000" dirty="0" smtClean="0">
              <a:latin typeface="メイリオ" pitchFamily="50" charset="-128"/>
              <a:ea typeface="メイリオ" pitchFamily="50" charset="-128"/>
            </a:endParaRPr>
          </a:p>
        </p:txBody>
      </p:sp>
      <p:sp>
        <p:nvSpPr>
          <p:cNvPr id="6" name="コンテンツ プレースホルダ 5"/>
          <p:cNvSpPr>
            <a:spLocks noGrp="1"/>
          </p:cNvSpPr>
          <p:nvPr>
            <p:ph sz="half" idx="2"/>
          </p:nvPr>
        </p:nvSpPr>
        <p:spPr>
          <a:xfrm>
            <a:off x="3486150" y="1738290"/>
            <a:ext cx="3228998" cy="7954350"/>
          </a:xfrm>
        </p:spPr>
        <p:txBody>
          <a:bodyPr>
            <a:normAutofit/>
          </a:bodyPr>
          <a:lstStyle/>
          <a:p>
            <a:pPr marL="180975" indent="-180975">
              <a:buFont typeface="+mj-lt"/>
              <a:buAutoNum type="arabicPeriod" startAt="4"/>
            </a:pPr>
            <a:r>
              <a:rPr lang="ja-JP" altLang="en-US" sz="1100" dirty="0">
                <a:latin typeface="メイリオ" pitchFamily="50" charset="-128"/>
                <a:ea typeface="メイリオ" pitchFamily="50" charset="-128"/>
              </a:rPr>
              <a:t>か</a:t>
            </a:r>
            <a:r>
              <a:rPr kumimoji="1" lang="ja-JP" altLang="en-US" sz="1100" dirty="0" smtClean="0">
                <a:latin typeface="メイリオ" pitchFamily="50" charset="-128"/>
                <a:ea typeface="メイリオ" pitchFamily="50" charset="-128"/>
              </a:rPr>
              <a:t>むことについて</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ja-JP" altLang="en-US" sz="1000" dirty="0" smtClean="0">
                <a:latin typeface="メイリオ" pitchFamily="50" charset="-128"/>
                <a:ea typeface="メイリオ" pitchFamily="50" charset="-128"/>
              </a:rPr>
              <a:t>食べ物で好き嫌いがありますか？</a:t>
            </a:r>
            <a:r>
              <a:rPr kumimoji="1" lang="en-US" altLang="ja-JP" sz="1000" dirty="0" smtClean="0">
                <a:latin typeface="メイリオ" pitchFamily="50" charset="-128"/>
                <a:ea typeface="メイリオ" pitchFamily="50" charset="-128"/>
              </a:rPr>
              <a:t/>
            </a:r>
            <a:br>
              <a:rPr kumimoji="1" lang="en-US" altLang="ja-JP" sz="1000" dirty="0" smtClean="0">
                <a:latin typeface="メイリオ" pitchFamily="50" charset="-128"/>
                <a:ea typeface="メイリオ" pitchFamily="50" charset="-128"/>
              </a:rPr>
            </a:br>
            <a:r>
              <a:rPr kumimoji="1" lang="en-US" altLang="ja-JP" sz="1000" dirty="0" smtClean="0">
                <a:latin typeface="メイリオ" pitchFamily="50" charset="-128"/>
                <a:ea typeface="メイリオ" pitchFamily="50" charset="-128"/>
              </a:rPr>
              <a:t> </a:t>
            </a:r>
            <a:r>
              <a:rPr kumimoji="1" lang="ja-JP" altLang="en-US" sz="1000" dirty="0" smtClean="0">
                <a:latin typeface="メイリオ" pitchFamily="50" charset="-128"/>
                <a:ea typeface="メイリオ" pitchFamily="50" charset="-128"/>
              </a:rPr>
              <a:t>□ない　□ある（何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前歯で肉などをよくかみ切ることができますか？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前歯で咬み切るとき、舌や唇も使っていますか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奥歯で物を良くかみ砕くことができますか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□はい　□いいえ</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同じ食事をしても他の人よりも長く時間がかかりますか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水、お茶、牛乳などがないと食事が進みませんか？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食べるとき両方の奥歯を使って咬んでいますか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□はい　□いいえ（右で咬む・左で咬む）</a:t>
            </a:r>
            <a:endParaRPr lang="en-US" altLang="ja-JP" sz="1000" dirty="0" smtClean="0">
              <a:latin typeface="メイリオ" pitchFamily="50" charset="-128"/>
              <a:ea typeface="メイリオ" pitchFamily="50" charset="-128"/>
            </a:endParaRPr>
          </a:p>
          <a:p>
            <a:pPr marL="180975" indent="-180975">
              <a:buFont typeface="+mj-lt"/>
              <a:buAutoNum type="arabicPeriod" startAt="4"/>
            </a:pPr>
            <a:r>
              <a:rPr lang="ja-JP" altLang="en-US" sz="1100" dirty="0" smtClean="0">
                <a:latin typeface="メイリオ" pitchFamily="50" charset="-128"/>
                <a:ea typeface="メイリオ" pitchFamily="50" charset="-128"/>
              </a:rPr>
              <a:t>顎の関節について</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く</a:t>
            </a:r>
            <a:r>
              <a:rPr lang="ja-JP" altLang="en-US" sz="1000" dirty="0">
                <a:latin typeface="メイリオ" pitchFamily="50" charset="-128"/>
                <a:ea typeface="メイリオ" pitchFamily="50" charset="-128"/>
              </a:rPr>
              <a:t>ち</a:t>
            </a:r>
            <a:r>
              <a:rPr lang="ja-JP" altLang="en-US" sz="1000" dirty="0" smtClean="0">
                <a:latin typeface="メイリオ" pitchFamily="50" charset="-128"/>
                <a:ea typeface="メイリオ" pitchFamily="50" charset="-128"/>
              </a:rPr>
              <a:t>を開閉するときに耳の前のところで音がしますか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□はい（いつから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く</a:t>
            </a:r>
            <a:r>
              <a:rPr lang="ja-JP" altLang="en-US" sz="1000" dirty="0">
                <a:latin typeface="メイリオ" pitchFamily="50" charset="-128"/>
                <a:ea typeface="メイリオ" pitchFamily="50" charset="-128"/>
              </a:rPr>
              <a:t>ち</a:t>
            </a:r>
            <a:r>
              <a:rPr lang="ja-JP" altLang="en-US" sz="1000" dirty="0" smtClean="0">
                <a:latin typeface="メイリオ" pitchFamily="50" charset="-128"/>
                <a:ea typeface="メイリオ" pitchFamily="50" charset="-128"/>
              </a:rPr>
              <a:t>を大きく開けることができますか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□はい　□いいえ（どのくらい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く</a:t>
            </a:r>
            <a:r>
              <a:rPr lang="ja-JP" altLang="en-US" sz="1000" dirty="0">
                <a:latin typeface="メイリオ" pitchFamily="50" charset="-128"/>
                <a:ea typeface="メイリオ" pitchFamily="50" charset="-128"/>
              </a:rPr>
              <a:t>ち</a:t>
            </a:r>
            <a:r>
              <a:rPr lang="ja-JP" altLang="en-US" sz="1000" dirty="0" smtClean="0">
                <a:latin typeface="メイリオ" pitchFamily="50" charset="-128"/>
                <a:ea typeface="メイリオ" pitchFamily="50" charset="-128"/>
              </a:rPr>
              <a:t>を開けたり物を咬むときに顎の関節や筋肉が痛みますか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顎の動きがぎこちなく感じますか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a:t>
            </a:r>
            <a:r>
              <a:rPr lang="ja-JP" altLang="en-US" sz="1000" dirty="0" smtClean="0">
                <a:latin typeface="メイリオ" pitchFamily="50" charset="-128"/>
                <a:ea typeface="メイリオ" pitchFamily="50" charset="-128"/>
              </a:rPr>
              <a:t>いつ、どのようなときに　　　　　　　　　　</a:t>
            </a:r>
            <a:r>
              <a:rPr lang="en-US" altLang="ja-JP" sz="1000" dirty="0" smtClean="0">
                <a:latin typeface="メイリオ" pitchFamily="50" charset="-128"/>
                <a:ea typeface="メイリオ" pitchFamily="50" charset="-128"/>
              </a:rPr>
              <a:t>)</a:t>
            </a:r>
          </a:p>
          <a:p>
            <a:pPr marL="180975" indent="-180975">
              <a:buFont typeface="+mj-lt"/>
              <a:buAutoNum type="arabicPeriod" startAt="4"/>
            </a:pPr>
            <a:r>
              <a:rPr lang="ja-JP" altLang="en-US" sz="1100" dirty="0" smtClean="0">
                <a:latin typeface="メイリオ" pitchFamily="50" charset="-128"/>
                <a:ea typeface="メイリオ" pitchFamily="50" charset="-128"/>
              </a:rPr>
              <a:t>歯</a:t>
            </a:r>
            <a:r>
              <a:rPr lang="ja-JP" altLang="en-US" sz="1100" dirty="0" err="1" smtClean="0">
                <a:latin typeface="メイリオ" pitchFamily="50" charset="-128"/>
                <a:ea typeface="メイリオ" pitchFamily="50" charset="-128"/>
              </a:rPr>
              <a:t>ぐ</a:t>
            </a:r>
            <a:r>
              <a:rPr lang="ja-JP" altLang="en-US" sz="1100" dirty="0" smtClean="0">
                <a:latin typeface="メイリオ" pitchFamily="50" charset="-128"/>
                <a:ea typeface="メイリオ" pitchFamily="50" charset="-128"/>
              </a:rPr>
              <a:t>きについて</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口臭がありますか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歯</a:t>
            </a:r>
            <a:r>
              <a:rPr lang="ja-JP" altLang="en-US" sz="1000" dirty="0" err="1" smtClean="0">
                <a:latin typeface="メイリオ" pitchFamily="50" charset="-128"/>
                <a:ea typeface="メイリオ" pitchFamily="50" charset="-128"/>
              </a:rPr>
              <a:t>ぐき</a:t>
            </a:r>
            <a:r>
              <a:rPr lang="ja-JP" altLang="en-US" sz="1000" dirty="0" smtClean="0">
                <a:latin typeface="メイリオ" pitchFamily="50" charset="-128"/>
                <a:ea typeface="メイリオ" pitchFamily="50" charset="-128"/>
              </a:rPr>
              <a:t>から血が出ることがありますか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時々歯</a:t>
            </a:r>
            <a:r>
              <a:rPr lang="ja-JP" altLang="en-US" sz="1000" dirty="0" err="1" smtClean="0">
                <a:latin typeface="メイリオ" pitchFamily="50" charset="-128"/>
                <a:ea typeface="メイリオ" pitchFamily="50" charset="-128"/>
              </a:rPr>
              <a:t>ぐきが</a:t>
            </a:r>
            <a:r>
              <a:rPr lang="ja-JP" altLang="en-US" sz="1000" dirty="0" smtClean="0">
                <a:latin typeface="メイリオ" pitchFamily="50" charset="-128"/>
                <a:ea typeface="メイリオ" pitchFamily="50" charset="-128"/>
              </a:rPr>
              <a:t>腫れてうずくような不快感がありますか？</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永久歯がぐらぐら動くようになったと思いますか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歯と歯の間によく食べ物がはさまりますか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□いいえ　□はい</a:t>
            </a:r>
            <a:endParaRPr lang="en-US" altLang="ja-JP" sz="1000" dirty="0" smtClean="0">
              <a:latin typeface="メイリオ" pitchFamily="50" charset="-128"/>
              <a:ea typeface="メイリオ" pitchFamily="50" charset="-128"/>
            </a:endParaRPr>
          </a:p>
          <a:p>
            <a:pPr marL="180975" indent="-180975">
              <a:buFont typeface="+mj-lt"/>
              <a:buAutoNum type="arabicPeriod" startAt="4"/>
            </a:pPr>
            <a:r>
              <a:rPr lang="ja-JP" altLang="en-US" sz="1100" dirty="0" smtClean="0">
                <a:latin typeface="メイリオ" pitchFamily="50" charset="-128"/>
                <a:ea typeface="メイリオ" pitchFamily="50" charset="-128"/>
              </a:rPr>
              <a:t>歯みがきについて</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いつ、みがきますか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□みがかない　□朝だけ　□朝と寝る前</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□食事のあと　□その他</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（いつ　　　　　　　　　　　　　　　　　　）</a:t>
            </a:r>
            <a:endParaRPr lang="en-US" altLang="ja-JP" sz="1000" dirty="0" smtClean="0">
              <a:latin typeface="メイリオ" pitchFamily="50" charset="-128"/>
              <a:ea typeface="メイリオ" pitchFamily="50" charset="-128"/>
            </a:endParaRPr>
          </a:p>
        </p:txBody>
      </p:sp>
      <p:sp>
        <p:nvSpPr>
          <p:cNvPr id="7" name="テキスト ボックス 6"/>
          <p:cNvSpPr txBox="1"/>
          <p:nvPr/>
        </p:nvSpPr>
        <p:spPr>
          <a:xfrm>
            <a:off x="5143512" y="95216"/>
            <a:ext cx="500066" cy="261610"/>
          </a:xfrm>
          <a:prstGeom prst="rect">
            <a:avLst/>
          </a:prstGeom>
          <a:noFill/>
        </p:spPr>
        <p:txBody>
          <a:bodyPr wrap="square" rtlCol="0">
            <a:spAutoFit/>
          </a:bodyPr>
          <a:lstStyle/>
          <a:p>
            <a:r>
              <a:rPr kumimoji="1" lang="en-US" altLang="ja-JP" sz="1100" dirty="0" smtClean="0"/>
              <a:t>No.</a:t>
            </a:r>
            <a:endParaRPr kumimoji="1" lang="ja-JP" altLang="en-US" sz="1100" dirty="0"/>
          </a:p>
        </p:txBody>
      </p:sp>
      <p:cxnSp>
        <p:nvCxnSpPr>
          <p:cNvPr id="9" name="直線コネクタ 8"/>
          <p:cNvCxnSpPr/>
          <p:nvPr/>
        </p:nvCxnSpPr>
        <p:spPr>
          <a:xfrm>
            <a:off x="5500702" y="309530"/>
            <a:ext cx="1000132"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nvGrpSpPr>
          <p:cNvPr id="15" name="グループ化 14"/>
          <p:cNvGrpSpPr/>
          <p:nvPr/>
        </p:nvGrpSpPr>
        <p:grpSpPr>
          <a:xfrm>
            <a:off x="3429000" y="1197979"/>
            <a:ext cx="3071834" cy="577081"/>
            <a:chOff x="3429000" y="1452538"/>
            <a:chExt cx="3071834" cy="577081"/>
          </a:xfrm>
        </p:grpSpPr>
        <p:sp>
          <p:nvSpPr>
            <p:cNvPr id="10" name="テキスト ボックス 9"/>
            <p:cNvSpPr txBox="1"/>
            <p:nvPr/>
          </p:nvSpPr>
          <p:spPr>
            <a:xfrm>
              <a:off x="3429000" y="1452538"/>
              <a:ext cx="3071834" cy="577081"/>
            </a:xfrm>
            <a:prstGeom prst="rect">
              <a:avLst/>
            </a:prstGeom>
            <a:noFill/>
          </p:spPr>
          <p:txBody>
            <a:bodyPr wrap="square" rtlCol="0">
              <a:spAutoFit/>
            </a:bodyPr>
            <a:lstStyle/>
            <a:p>
              <a:r>
                <a:rPr kumimoji="1" lang="ja-JP" altLang="en-US" sz="1050" dirty="0" smtClean="0">
                  <a:latin typeface="メイリオ" pitchFamily="50" charset="-128"/>
                  <a:ea typeface="メイリオ" pitchFamily="50" charset="-128"/>
                </a:rPr>
                <a:t>氏名</a:t>
              </a:r>
              <a:endParaRPr kumimoji="1" lang="en-US" altLang="ja-JP" sz="1050" dirty="0" smtClean="0">
                <a:latin typeface="メイリオ" pitchFamily="50" charset="-128"/>
                <a:ea typeface="メイリオ" pitchFamily="50" charset="-128"/>
              </a:endParaRPr>
            </a:p>
            <a:p>
              <a:r>
                <a:rPr lang="ja-JP" altLang="en-US" sz="1050" dirty="0" smtClean="0">
                  <a:latin typeface="メイリオ" pitchFamily="50" charset="-128"/>
                  <a:ea typeface="メイリオ" pitchFamily="50" charset="-128"/>
                </a:rPr>
                <a:t>記入日　　　　</a:t>
              </a:r>
              <a:r>
                <a:rPr lang="en-US" altLang="ja-JP" sz="1050" dirty="0" smtClean="0">
                  <a:latin typeface="メイリオ" pitchFamily="50" charset="-128"/>
                  <a:ea typeface="メイリオ" pitchFamily="50" charset="-128"/>
                </a:rPr>
                <a:t>20</a:t>
              </a:r>
              <a:r>
                <a:rPr lang="ja-JP" altLang="en-US" sz="1050" dirty="0" smtClean="0">
                  <a:latin typeface="メイリオ" pitchFamily="50" charset="-128"/>
                  <a:ea typeface="メイリオ" pitchFamily="50" charset="-128"/>
                </a:rPr>
                <a:t>　　年　　月　　日</a:t>
              </a:r>
              <a:endParaRPr lang="en-US" altLang="ja-JP" sz="1050" dirty="0" smtClean="0">
                <a:latin typeface="メイリオ" pitchFamily="50" charset="-128"/>
                <a:ea typeface="メイリオ" pitchFamily="50" charset="-128"/>
              </a:endParaRPr>
            </a:p>
            <a:p>
              <a:r>
                <a:rPr kumimoji="1" lang="ja-JP" altLang="en-US" sz="1050" dirty="0" smtClean="0">
                  <a:latin typeface="メイリオ" pitchFamily="50" charset="-128"/>
                  <a:ea typeface="メイリオ" pitchFamily="50" charset="-128"/>
                </a:rPr>
                <a:t>記入者　本人　父　母　その他（　　　　 　）</a:t>
              </a:r>
              <a:endParaRPr kumimoji="1" lang="en-US" altLang="ja-JP" sz="1050" dirty="0" smtClean="0">
                <a:latin typeface="メイリオ" pitchFamily="50" charset="-128"/>
                <a:ea typeface="メイリオ" pitchFamily="50" charset="-128"/>
              </a:endParaRPr>
            </a:p>
          </p:txBody>
        </p:sp>
        <p:cxnSp>
          <p:nvCxnSpPr>
            <p:cNvPr id="11" name="直線コネクタ 10"/>
            <p:cNvCxnSpPr/>
            <p:nvPr/>
          </p:nvCxnSpPr>
          <p:spPr>
            <a:xfrm>
              <a:off x="4000504" y="1644906"/>
              <a:ext cx="221457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4000504" y="1784909"/>
              <a:ext cx="221457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4000504" y="1942970"/>
              <a:ext cx="221457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化 24"/>
          <p:cNvGrpSpPr/>
          <p:nvPr/>
        </p:nvGrpSpPr>
        <p:grpSpPr>
          <a:xfrm>
            <a:off x="500042" y="5385048"/>
            <a:ext cx="2928958" cy="657225"/>
            <a:chOff x="500042" y="5343525"/>
            <a:chExt cx="2928958" cy="657225"/>
          </a:xfrm>
        </p:grpSpPr>
        <p:cxnSp>
          <p:nvCxnSpPr>
            <p:cNvPr id="19" name="直線コネクタ 18"/>
            <p:cNvCxnSpPr/>
            <p:nvPr/>
          </p:nvCxnSpPr>
          <p:spPr>
            <a:xfrm>
              <a:off x="500042" y="5343525"/>
              <a:ext cx="292895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500042" y="5507831"/>
              <a:ext cx="292895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500042" y="5836443"/>
              <a:ext cx="292895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500042" y="5672137"/>
              <a:ext cx="292895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500042" y="6000750"/>
              <a:ext cx="2928958" cy="0"/>
            </a:xfrm>
            <a:prstGeom prst="line">
              <a:avLst/>
            </a:prstGeom>
            <a:ln w="9525">
              <a:solidFill>
                <a:schemeClr val="bg2">
                  <a:lumMod val="10000"/>
                </a:schemeClr>
              </a:solidFill>
            </a:ln>
          </p:spPr>
          <p:style>
            <a:lnRef idx="1">
              <a:schemeClr val="accent1"/>
            </a:lnRef>
            <a:fillRef idx="0">
              <a:schemeClr val="accent1"/>
            </a:fillRef>
            <a:effectRef idx="0">
              <a:schemeClr val="accent1"/>
            </a:effectRef>
            <a:fontRef idx="minor">
              <a:schemeClr val="tx1"/>
            </a:fontRef>
          </p:style>
        </p:cxnSp>
      </p:grpSp>
      <p:sp>
        <p:nvSpPr>
          <p:cNvPr id="18" name="フッター プレースホルダ 17"/>
          <p:cNvSpPr>
            <a:spLocks noGrp="1"/>
          </p:cNvSpPr>
          <p:nvPr>
            <p:ph type="ftr" sz="quarter" idx="11"/>
          </p:nvPr>
        </p:nvSpPr>
        <p:spPr>
          <a:xfrm>
            <a:off x="5214950" y="9453594"/>
            <a:ext cx="1357322" cy="313089"/>
          </a:xfrm>
        </p:spPr>
        <p:txBody>
          <a:bodyPr/>
          <a:lstStyle/>
          <a:p>
            <a:r>
              <a:rPr kumimoji="1" lang="ja-JP" altLang="en-US" dirty="0" smtClean="0"/>
              <a:t>（裏面に続きます）</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214290" y="380968"/>
            <a:ext cx="3286170" cy="9286940"/>
          </a:xfrm>
        </p:spPr>
        <p:txBody>
          <a:bodyPr>
            <a:normAutofit fontScale="92500" lnSpcReduction="10000"/>
          </a:bodyPr>
          <a:lstStyle/>
          <a:p>
            <a:pPr marL="0" indent="0">
              <a:buNone/>
            </a:pPr>
            <a:r>
              <a:rPr kumimoji="1" lang="ja-JP" altLang="en-US" sz="1100" dirty="0" smtClean="0">
                <a:latin typeface="メイリオ" pitchFamily="50" charset="-128"/>
                <a:ea typeface="メイリオ" pitchFamily="50" charset="-128"/>
              </a:rPr>
              <a:t>　歯みがきについて（つづき）</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ja-JP" altLang="en-US" sz="1100" dirty="0" smtClean="0">
                <a:latin typeface="メイリオ" pitchFamily="50" charset="-128"/>
                <a:ea typeface="メイリオ" pitchFamily="50" charset="-128"/>
              </a:rPr>
              <a:t>ハブラシの種類は何ですか？</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□市販の物（　　　　　　　　　　　　　　　）</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□歯科医院専用の物（　　　　　　　　　　　）</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□電動歯ブラシ（　　　　　　　　　　　　　）</a:t>
            </a:r>
            <a:endParaRPr lang="en-US" altLang="ja-JP" sz="1100" dirty="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８．発音について</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発音しにくい言葉がありますか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□ない　□ある（たとえば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他人から聞き取りにくいと指摘されたことがあり</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ますか？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□ない　□ある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速く話すとしたがもつれるような感じがあります</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err="1" smtClean="0">
                <a:latin typeface="メイリオ" pitchFamily="50" charset="-128"/>
                <a:ea typeface="メイリオ" pitchFamily="50" charset="-128"/>
              </a:rPr>
              <a:t>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□ない　□ある</a:t>
            </a:r>
            <a:endParaRPr lang="en-US" altLang="ja-JP" sz="11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　学校や病院で発音について指摘されたことはあり</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ますか？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□ない　□ある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（どのように　　　　　　　　　　　　　　　）</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発音などの指導を受けたことはありますか？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受ける予定がありますか？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（いつ　　　　　　どこで　　　　　　　　　）</a:t>
            </a:r>
            <a:endParaRPr lang="en-US" altLang="ja-JP" sz="11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９．外　傷</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これまでに顔や口、頬、歯を強く打った</a:t>
            </a:r>
            <a:r>
              <a:rPr lang="ja-JP" altLang="en-US" sz="1100" dirty="0" err="1" smtClean="0">
                <a:latin typeface="メイリオ" pitchFamily="50" charset="-128"/>
                <a:ea typeface="メイリオ" pitchFamily="50" charset="-128"/>
              </a:rPr>
              <a:t>ことがあ</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err="1" smtClean="0">
                <a:latin typeface="メイリオ" pitchFamily="50" charset="-128"/>
                <a:ea typeface="メイリオ" pitchFamily="50" charset="-128"/>
              </a:rPr>
              <a:t>り</a:t>
            </a:r>
            <a:r>
              <a:rPr lang="ja-JP" altLang="en-US" sz="1100" dirty="0" smtClean="0">
                <a:latin typeface="メイリオ" pitchFamily="50" charset="-128"/>
                <a:ea typeface="メイリオ" pitchFamily="50" charset="-128"/>
              </a:rPr>
              <a:t>ますか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□いいえ　□はい（</a:t>
            </a:r>
            <a:r>
              <a:rPr lang="ja-JP" altLang="en-US" sz="1100" u="sng"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才ごろ）</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（どんなことで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１０．</a:t>
            </a:r>
            <a:r>
              <a:rPr lang="ja-JP" altLang="en-US" sz="1100" dirty="0" smtClean="0">
                <a:latin typeface="メイリオ" pitchFamily="50" charset="-128"/>
                <a:ea typeface="メイリオ" pitchFamily="50" charset="-128"/>
              </a:rPr>
              <a:t>歯並びに関係のある癖</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現在または過去に次のような癖がありましたか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□ゴム乳首をいつも吸っていた</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□指しゃぶり（とくに左・右の</a:t>
            </a:r>
            <a:r>
              <a:rPr lang="ja-JP" altLang="en-US" sz="1100" u="sng"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指）</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□爪かみ（とくに左・右の</a:t>
            </a:r>
            <a:r>
              <a:rPr lang="ja-JP" altLang="en-US" sz="1100" u="sng"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指）</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□唇を咬む　□舌を咬む　□舌を吸う</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□衣類・布地などを咬む（何を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□鉛筆やその他の物を咬む（何を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□頬杖をする（とくに左・右・両手）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□寝るときに特定の姿勢をとる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（どんな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□その他</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（具体的に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□癖はない</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癖があった場合、その・それらの癖はいつ頃</a:t>
            </a:r>
            <a:endParaRPr lang="en-US" altLang="ja-JP" sz="1100" dirty="0" smtClean="0">
              <a:latin typeface="メイリオ" pitchFamily="50" charset="-128"/>
              <a:ea typeface="メイリオ" pitchFamily="50" charset="-128"/>
            </a:endParaRPr>
          </a:p>
          <a:p>
            <a:pPr marL="0" indent="0">
              <a:buNone/>
            </a:pPr>
            <a:r>
              <a:rPr lang="en-US" altLang="ja-JP" sz="1100" dirty="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から、いつまで行っていましたか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a:t>
            </a:r>
            <a:r>
              <a:rPr lang="ja-JP" altLang="en-US" sz="1100" u="sng"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才頃から</a:t>
            </a:r>
            <a:r>
              <a:rPr lang="ja-JP" altLang="en-US" sz="1100" u="sng"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才ごろまで</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□今も続いている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（どんなときに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（どのくらいの頻度で　　　　　　　　　 ）</a:t>
            </a:r>
            <a:endParaRPr lang="en-US" altLang="ja-JP" sz="11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１１．鼻、喉の病気</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日頃よく扁桃腺（アデノイド）が腫れますか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□いいえ　□はい（どんなときに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扁桃腺（アデノイド）をとりましたか？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□いいえ　□はい（</a:t>
            </a:r>
            <a:r>
              <a:rPr lang="ja-JP" altLang="en-US" sz="1100" u="sng"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才ごろ）</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よく鼻がつまりますか？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□いいえ　□はい（いつ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よく口をあけていますか？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□いいえ　□はい（いつ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いびきをかきますか？　□いいえ　□はい</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夜眠っている時口をあけていますか？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□いいえ　□はい</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歯ぎしりをしますか？　□いいえ　□はい</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今までに耳、鼻、喉の病気をしたことがありま</a:t>
            </a:r>
            <a:endParaRPr lang="en-US" altLang="ja-JP" sz="1100" dirty="0" smtClean="0">
              <a:latin typeface="メイリオ" pitchFamily="50" charset="-128"/>
              <a:ea typeface="メイリオ" pitchFamily="50" charset="-128"/>
            </a:endParaRPr>
          </a:p>
          <a:p>
            <a:pPr marL="0" indent="0">
              <a:buNone/>
            </a:pPr>
            <a:r>
              <a:rPr lang="en-US" altLang="ja-JP" sz="1100" dirty="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err="1" smtClean="0">
                <a:latin typeface="メイリオ" pitchFamily="50" charset="-128"/>
                <a:ea typeface="メイリオ" pitchFamily="50" charset="-128"/>
              </a:rPr>
              <a:t>すか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□ない　□現在治療中（病名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□あった（　　　才頃、病名　　　　　　　　）</a:t>
            </a:r>
            <a:endParaRPr lang="en-US" altLang="ja-JP" sz="1100" dirty="0" smtClean="0">
              <a:latin typeface="メイリオ" pitchFamily="50" charset="-128"/>
              <a:ea typeface="メイリオ" pitchFamily="50" charset="-128"/>
            </a:endParaRPr>
          </a:p>
        </p:txBody>
      </p:sp>
      <p:sp>
        <p:nvSpPr>
          <p:cNvPr id="4" name="コンテンツ プレースホルダ 3"/>
          <p:cNvSpPr>
            <a:spLocks noGrp="1"/>
          </p:cNvSpPr>
          <p:nvPr>
            <p:ph sz="half" idx="2"/>
          </p:nvPr>
        </p:nvSpPr>
        <p:spPr>
          <a:xfrm>
            <a:off x="3357540" y="380968"/>
            <a:ext cx="3286170" cy="9286940"/>
          </a:xfrm>
        </p:spPr>
        <p:txBody>
          <a:bodyPr>
            <a:normAutofit fontScale="92500" lnSpcReduction="10000"/>
          </a:bodyPr>
          <a:lstStyle/>
          <a:p>
            <a:pPr marL="0" indent="0">
              <a:buNone/>
            </a:pPr>
            <a:r>
              <a:rPr kumimoji="1" lang="en-US" altLang="ja-JP" sz="1100" dirty="0" smtClean="0">
                <a:latin typeface="メイリオ" pitchFamily="50" charset="-128"/>
                <a:ea typeface="メイリオ" pitchFamily="50" charset="-128"/>
              </a:rPr>
              <a:t>12.</a:t>
            </a:r>
            <a:r>
              <a:rPr kumimoji="1" lang="ja-JP" altLang="en-US" sz="1100" dirty="0" smtClean="0">
                <a:latin typeface="メイリオ" pitchFamily="50" charset="-128"/>
                <a:ea typeface="メイリオ" pitchFamily="50" charset="-128"/>
              </a:rPr>
              <a:t>全身の健康状態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ja-JP" altLang="en-US" sz="1100" dirty="0" smtClean="0">
                <a:latin typeface="メイリオ" pitchFamily="50" charset="-128"/>
                <a:ea typeface="メイリオ" pitchFamily="50" charset="-128"/>
              </a:rPr>
              <a:t>　 歯に関わらず、今までに大きな病気をしたことが</a:t>
            </a:r>
            <a:endParaRPr lang="en-US" altLang="ja-JP" sz="1100" dirty="0" smtClean="0">
              <a:latin typeface="メイリオ" pitchFamily="50" charset="-128"/>
              <a:ea typeface="メイリオ" pitchFamily="50" charset="-128"/>
            </a:endParaRPr>
          </a:p>
          <a:p>
            <a:pPr marL="0" indent="0">
              <a:buNone/>
            </a:pPr>
            <a:r>
              <a:rPr lang="en-US" altLang="ja-JP" sz="1100" dirty="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ありますか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□ない　□ある（病名　　　いつ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使ってはいけない薬はありますか。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□ない　□ある（薬の名前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ご家族で肝炎にかかった方はいますか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□いない　□いる</a:t>
            </a:r>
            <a:r>
              <a:rPr lang="ja-JP" altLang="en-US" sz="1000" dirty="0" smtClean="0">
                <a:latin typeface="メイリオ" pitchFamily="50" charset="-128"/>
                <a:ea typeface="メイリオ" pitchFamily="50" charset="-128"/>
              </a:rPr>
              <a:t>（いつ　　　どなたが　　　  ）</a:t>
            </a:r>
            <a:endParaRPr lang="en-US" altLang="ja-JP" sz="10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　</a:t>
            </a: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両親、兄弟、祖父母などで遺伝的な疾患を</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指摘されたことはありますか？</a:t>
            </a:r>
            <a:endParaRPr lang="en-US" altLang="ja-JP" sz="11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　</a:t>
            </a: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□いない　□いる</a:t>
            </a:r>
            <a:r>
              <a:rPr lang="ja-JP" altLang="en-US" sz="1000" dirty="0" smtClean="0">
                <a:latin typeface="メイリオ" pitchFamily="50" charset="-128"/>
                <a:ea typeface="メイリオ" pitchFamily="50" charset="-128"/>
              </a:rPr>
              <a:t>（病名　　　　　　　   　　　）</a:t>
            </a:r>
            <a:endParaRPr lang="en-US" altLang="ja-JP" sz="10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a:t>
            </a:r>
            <a:r>
              <a:rPr lang="ja-JP" altLang="en-US" sz="1100" dirty="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（どなたが　　　　　      　　）</a:t>
            </a:r>
            <a:endParaRPr lang="en-US" altLang="ja-JP" sz="1000" dirty="0" smtClean="0">
              <a:latin typeface="メイリオ" pitchFamily="50" charset="-128"/>
              <a:ea typeface="メイリオ" pitchFamily="50" charset="-128"/>
            </a:endParaRPr>
          </a:p>
          <a:p>
            <a:pPr marL="0" indent="0">
              <a:buNone/>
            </a:pPr>
            <a:r>
              <a:rPr lang="en-US" altLang="ja-JP" sz="1100" dirty="0" smtClean="0">
                <a:latin typeface="メイリオ" pitchFamily="50" charset="-128"/>
                <a:ea typeface="メイリオ" pitchFamily="50" charset="-128"/>
              </a:rPr>
              <a:t>13.</a:t>
            </a:r>
            <a:r>
              <a:rPr kumimoji="1" lang="ja-JP" altLang="en-US" sz="1100" dirty="0" smtClean="0">
                <a:latin typeface="メイリオ" pitchFamily="50" charset="-128"/>
                <a:ea typeface="メイリオ" pitchFamily="50" charset="-128"/>
              </a:rPr>
              <a:t>出生時の状態</a:t>
            </a:r>
            <a:r>
              <a:rPr kumimoji="1" lang="en-US" altLang="ja-JP" sz="1000" dirty="0" smtClean="0">
                <a:latin typeface="メイリオ" pitchFamily="50" charset="-128"/>
                <a:ea typeface="メイリオ" pitchFamily="50" charset="-128"/>
              </a:rPr>
              <a:t/>
            </a:r>
            <a:br>
              <a:rPr kumimoji="1" lang="en-US" altLang="ja-JP" sz="1000" dirty="0" smtClean="0">
                <a:latin typeface="メイリオ" pitchFamily="50" charset="-128"/>
                <a:ea typeface="メイリオ" pitchFamily="50" charset="-128"/>
              </a:rPr>
            </a:br>
            <a:r>
              <a:rPr kumimoji="1" lang="ja-JP" altLang="en-US" sz="10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出産</a:t>
            </a:r>
            <a:r>
              <a:rPr kumimoji="1" lang="en-US" altLang="ja-JP" sz="1100" dirty="0" smtClean="0">
                <a:latin typeface="メイリオ" pitchFamily="50" charset="-128"/>
                <a:ea typeface="メイリオ" pitchFamily="50" charset="-128"/>
              </a:rPr>
              <a:t>:</a:t>
            </a:r>
            <a:r>
              <a:rPr kumimoji="1" lang="ja-JP" altLang="en-US" sz="1100" dirty="0" smtClean="0">
                <a:latin typeface="メイリオ" pitchFamily="50" charset="-128"/>
                <a:ea typeface="メイリオ" pitchFamily="50" charset="-128"/>
              </a:rPr>
              <a:t>妊娠</a:t>
            </a:r>
            <a:r>
              <a:rPr kumimoji="1" lang="ja-JP" altLang="en-US" sz="1100" u="sng"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ヵ月　出生時体重</a:t>
            </a:r>
            <a:r>
              <a:rPr kumimoji="1" lang="en-US" altLang="ja-JP" sz="1100" dirty="0" smtClean="0">
                <a:latin typeface="メイリオ" pitchFamily="50" charset="-128"/>
                <a:ea typeface="メイリオ" pitchFamily="50" charset="-128"/>
              </a:rPr>
              <a:t>:</a:t>
            </a:r>
            <a:r>
              <a:rPr kumimoji="1" lang="ja-JP" altLang="en-US" sz="1100" u="sng" dirty="0" smtClean="0">
                <a:latin typeface="メイリオ" pitchFamily="50" charset="-128"/>
                <a:ea typeface="メイリオ" pitchFamily="50" charset="-128"/>
              </a:rPr>
              <a:t>　　　　</a:t>
            </a:r>
            <a:r>
              <a:rPr kumimoji="1" lang="en-US" altLang="ja-JP" sz="1100" dirty="0" smtClean="0">
                <a:latin typeface="メイリオ" pitchFamily="50" charset="-128"/>
                <a:ea typeface="メイリオ" pitchFamily="50" charset="-128"/>
              </a:rPr>
              <a:t>g</a:t>
            </a:r>
            <a:br>
              <a:rPr kumimoji="1" lang="en-US" altLang="ja-JP" sz="1100" dirty="0" smtClean="0">
                <a:latin typeface="メイリオ" pitchFamily="50" charset="-128"/>
                <a:ea typeface="メイリオ" pitchFamily="50" charset="-128"/>
              </a:rPr>
            </a:br>
            <a:r>
              <a:rPr kumimoji="1" lang="ja-JP" altLang="en-US" sz="1100" dirty="0" smtClean="0">
                <a:latin typeface="メイリオ" pitchFamily="50" charset="-128"/>
                <a:ea typeface="メイリオ" pitchFamily="50" charset="-128"/>
              </a:rPr>
              <a:t>　  出産時の状態はどうでしたか？</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　 □安産　　　□難産　　　□吸引分娩</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□鉗子分娩　□帝王切開　□仮死</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生まれつきの疾患等がありますか？</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□ない　□ある（病名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妊娠中のお母様の健康状態はどうでしたか</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□よい　□悪い（どのように　　　　　　　 ）</a:t>
            </a:r>
            <a:r>
              <a:rPr lang="en-US" altLang="ja-JP" sz="1100" dirty="0" smtClean="0">
                <a:latin typeface="メイリオ" pitchFamily="50" charset="-128"/>
                <a:ea typeface="メイリオ" pitchFamily="50" charset="-128"/>
              </a:rPr>
              <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授乳の状態は</a:t>
            </a:r>
            <a:r>
              <a:rPr lang="en-US" altLang="ja-JP" sz="1100" dirty="0" smtClean="0">
                <a:latin typeface="メイリオ" pitchFamily="50" charset="-128"/>
                <a:ea typeface="メイリオ" pitchFamily="50" charset="-128"/>
              </a:rPr>
              <a:t>?</a:t>
            </a:r>
            <a:br>
              <a:rPr lang="en-US" altLang="ja-JP" sz="1100" dirty="0" smtClean="0">
                <a:latin typeface="メイリオ" pitchFamily="50" charset="-128"/>
                <a:ea typeface="メイリオ" pitchFamily="50" charset="-128"/>
              </a:rPr>
            </a:b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□母乳　□混合栄養　□人工乳</a:t>
            </a:r>
            <a:endParaRPr lang="en-US" altLang="ja-JP" sz="1100" dirty="0" smtClean="0">
              <a:latin typeface="メイリオ" pitchFamily="50" charset="-128"/>
              <a:ea typeface="メイリオ" pitchFamily="50" charset="-128"/>
            </a:endParaRPr>
          </a:p>
          <a:p>
            <a:pPr marL="0" indent="0">
              <a:buNone/>
            </a:pPr>
            <a:r>
              <a:rPr kumimoji="1" lang="en-US" altLang="ja-JP" sz="1100" dirty="0" smtClean="0">
                <a:latin typeface="メイリオ" pitchFamily="50" charset="-128"/>
                <a:ea typeface="メイリオ" pitchFamily="50" charset="-128"/>
              </a:rPr>
              <a:t>14. </a:t>
            </a:r>
            <a:r>
              <a:rPr kumimoji="1" lang="ja-JP" altLang="en-US" sz="1100" dirty="0" smtClean="0">
                <a:latin typeface="メイリオ" pitchFamily="50" charset="-128"/>
                <a:ea typeface="メイリオ" pitchFamily="50" charset="-128"/>
              </a:rPr>
              <a:t>本人の発育状態</a:t>
            </a:r>
            <a:endParaRPr kumimoji="1" lang="en-US" altLang="ja-JP" sz="11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身長や体重など体の成長に遅れを感じますか？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また、指摘されたことはありますか？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□ない　□ある（いつ頃　　　　　　　　）</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（どんな点　　　　　　　　　　　　　　）</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精神的な発達について、年齢よりも幼いと感じ</a:t>
            </a:r>
            <a:endParaRPr lang="en-US" altLang="ja-JP" sz="1100" dirty="0" smtClean="0">
              <a:latin typeface="メイリオ" pitchFamily="50" charset="-128"/>
              <a:ea typeface="メイリオ" pitchFamily="50" charset="-128"/>
            </a:endParaRPr>
          </a:p>
          <a:p>
            <a:pPr marL="0" indent="0">
              <a:buNone/>
            </a:pPr>
            <a:r>
              <a:rPr lang="ja-JP" altLang="en-US" sz="1100" dirty="0" smtClean="0">
                <a:latin typeface="メイリオ" pitchFamily="50" charset="-128"/>
                <a:ea typeface="メイリオ" pitchFamily="50" charset="-128"/>
              </a:rPr>
              <a:t>　　ますか？また、指摘されたことがありますか？</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□ない　□ある（いつ頃　　　　　　　　）</a:t>
            </a:r>
            <a:r>
              <a:rPr lang="en-US" altLang="ja-JP" sz="1100" dirty="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a:t>
            </a:r>
            <a:endParaRPr lang="en-US" altLang="ja-JP" sz="1100" dirty="0" smtClean="0">
              <a:latin typeface="メイリオ" pitchFamily="50" charset="-128"/>
              <a:ea typeface="メイリオ" pitchFamily="50" charset="-128"/>
            </a:endParaRPr>
          </a:p>
          <a:p>
            <a:pPr marL="0" indent="0">
              <a:buNone/>
            </a:pPr>
            <a:r>
              <a:rPr lang="en-US" altLang="ja-JP" sz="1100" dirty="0">
                <a:latin typeface="メイリオ" pitchFamily="50" charset="-128"/>
                <a:ea typeface="メイリオ" pitchFamily="50" charset="-128"/>
              </a:rPr>
              <a:t> </a:t>
            </a:r>
            <a:r>
              <a:rPr lang="en-US" altLang="ja-JP" sz="1100" dirty="0" smtClean="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a:t>
            </a:r>
            <a:r>
              <a:rPr kumimoji="1" lang="ja-JP" altLang="en-US" sz="1100" dirty="0" smtClean="0">
                <a:latin typeface="メイリオ" pitchFamily="50" charset="-128"/>
                <a:ea typeface="メイリオ" pitchFamily="50" charset="-128"/>
              </a:rPr>
              <a:t>小学生～高校生の女性の患者様に</a:t>
            </a:r>
            <a:r>
              <a:rPr lang="ja-JP" altLang="en-US" sz="1100" dirty="0" smtClean="0">
                <a:latin typeface="メイリオ" pitchFamily="50" charset="-128"/>
                <a:ea typeface="メイリオ" pitchFamily="50" charset="-128"/>
              </a:rPr>
              <a:t>成長の段階を</a:t>
            </a:r>
            <a:endParaRPr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　　知るため</a:t>
            </a:r>
            <a:r>
              <a:rPr kumimoji="1" lang="ja-JP" altLang="en-US" sz="1100" dirty="0" smtClean="0">
                <a:latin typeface="メイリオ" pitchFamily="50" charset="-128"/>
                <a:ea typeface="メイリオ" pitchFamily="50" charset="-128"/>
              </a:rPr>
              <a:t>お伺いします。</a:t>
            </a:r>
            <a:endParaRPr kumimoji="1" lang="en-US" altLang="ja-JP" sz="1100" dirty="0" smtClean="0">
              <a:latin typeface="メイリオ" pitchFamily="50" charset="-128"/>
              <a:ea typeface="メイリオ" pitchFamily="50" charset="-128"/>
            </a:endParaRPr>
          </a:p>
          <a:p>
            <a:pPr marL="0" indent="0">
              <a:buNone/>
            </a:pPr>
            <a:r>
              <a:rPr kumimoji="1" lang="ja-JP" altLang="en-US" sz="1100" dirty="0" smtClean="0">
                <a:latin typeface="メイリオ" pitchFamily="50" charset="-128"/>
                <a:ea typeface="メイリオ" pitchFamily="50" charset="-128"/>
              </a:rPr>
              <a:t>　　　生理は始まっていますか？</a:t>
            </a:r>
            <a:r>
              <a:rPr kumimoji="1" lang="en-US" altLang="ja-JP" sz="1100" dirty="0" smtClean="0">
                <a:latin typeface="メイリオ" pitchFamily="50" charset="-128"/>
                <a:ea typeface="メイリオ" pitchFamily="50" charset="-128"/>
              </a:rPr>
              <a:t/>
            </a:r>
            <a:br>
              <a:rPr kumimoji="1" lang="en-US" altLang="ja-JP" sz="1100" dirty="0" smtClean="0">
                <a:latin typeface="メイリオ" pitchFamily="50" charset="-128"/>
                <a:ea typeface="メイリオ" pitchFamily="50" charset="-128"/>
              </a:rPr>
            </a:br>
            <a:r>
              <a:rPr kumimoji="1" lang="en-US" altLang="ja-JP" sz="1100" dirty="0" smtClean="0">
                <a:latin typeface="メイリオ" pitchFamily="50" charset="-128"/>
                <a:ea typeface="メイリオ" pitchFamily="50" charset="-128"/>
              </a:rPr>
              <a:t> </a:t>
            </a:r>
            <a:r>
              <a:rPr kumimoji="1" lang="ja-JP" altLang="en-US" sz="1100" dirty="0" smtClean="0">
                <a:latin typeface="メイリオ" pitchFamily="50" charset="-128"/>
                <a:ea typeface="メイリオ" pitchFamily="50" charset="-128"/>
              </a:rPr>
              <a:t>　　   □まだ　□始まった</a:t>
            </a:r>
            <a:endParaRPr kumimoji="1" lang="en-US" altLang="ja-JP" sz="1100" dirty="0" smtClean="0">
              <a:latin typeface="メイリオ" pitchFamily="50" charset="-128"/>
              <a:ea typeface="メイリオ" pitchFamily="50" charset="-128"/>
            </a:endParaRPr>
          </a:p>
          <a:p>
            <a:pPr marL="0" indent="0">
              <a:buNone/>
            </a:pPr>
            <a:r>
              <a:rPr lang="ja-JP" altLang="en-US" sz="1100" dirty="0">
                <a:latin typeface="メイリオ" pitchFamily="50" charset="-128"/>
                <a:ea typeface="メイリオ" pitchFamily="50" charset="-128"/>
              </a:rPr>
              <a:t>　</a:t>
            </a:r>
            <a:r>
              <a:rPr lang="ja-JP" altLang="en-US" sz="1100" dirty="0" smtClean="0">
                <a:latin typeface="メイリオ" pitchFamily="50" charset="-128"/>
                <a:ea typeface="メイリオ" pitchFamily="50" charset="-128"/>
              </a:rPr>
              <a:t>（</a:t>
            </a:r>
            <a:r>
              <a:rPr kumimoji="1" lang="ja-JP" altLang="en-US" sz="1100" dirty="0" smtClean="0">
                <a:latin typeface="メイリオ" pitchFamily="50" charset="-128"/>
                <a:ea typeface="メイリオ" pitchFamily="50" charset="-128"/>
              </a:rPr>
              <a:t>始まった時期もしくは年齢・学年　　　　　　）</a:t>
            </a:r>
            <a:endParaRPr kumimoji="1" lang="en-US" altLang="ja-JP" sz="11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15.</a:t>
            </a:r>
            <a:r>
              <a:rPr kumimoji="1" lang="ja-JP" altLang="en-US" sz="1000" dirty="0" smtClean="0">
                <a:latin typeface="メイリオ" pitchFamily="50" charset="-128"/>
                <a:ea typeface="メイリオ" pitchFamily="50" charset="-128"/>
              </a:rPr>
              <a:t>通院方法は？</a:t>
            </a:r>
            <a:r>
              <a:rPr kumimoji="1" lang="en-US" altLang="ja-JP" sz="1000" dirty="0" smtClean="0">
                <a:latin typeface="メイリオ" pitchFamily="50" charset="-128"/>
                <a:ea typeface="メイリオ" pitchFamily="50" charset="-128"/>
              </a:rPr>
              <a:t/>
            </a:r>
            <a:br>
              <a:rPr kumimoji="1" lang="en-US" altLang="ja-JP" sz="1000" dirty="0" smtClean="0">
                <a:latin typeface="メイリオ" pitchFamily="50" charset="-128"/>
                <a:ea typeface="メイリオ" pitchFamily="50" charset="-128"/>
              </a:rPr>
            </a:br>
            <a:r>
              <a:rPr kumimoji="1"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□徒歩　□自転車　□電車・地下鉄　□バス</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□車　　通院時間：約</a:t>
            </a:r>
            <a:r>
              <a:rPr lang="ja-JP" altLang="en-US" sz="1000" u="sng"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分</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通院できない曜日と時間帯があればお書きください。</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　　　　　　　　　　　　　　　　　　　　　</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かかりつけの歯科医院がありましたらご記入ください。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歯科医院名</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院長名・担当医名</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住所</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r>
              <a:rPr lang="en-US" altLang="ja-JP" sz="1000" dirty="0" smtClean="0">
                <a:latin typeface="メイリオ" pitchFamily="50" charset="-128"/>
                <a:ea typeface="メイリオ" pitchFamily="50" charset="-128"/>
              </a:rPr>
              <a:t>TEL</a:t>
            </a:r>
            <a:br>
              <a:rPr lang="en-US" altLang="ja-JP" sz="1000" dirty="0" smtClean="0">
                <a:latin typeface="メイリオ" pitchFamily="50" charset="-128"/>
                <a:ea typeface="メイリオ" pitchFamily="50" charset="-128"/>
              </a:rPr>
            </a:br>
            <a:endParaRPr lang="en-US" altLang="ja-JP" sz="1000" dirty="0" smtClean="0">
              <a:latin typeface="メイリオ" pitchFamily="50" charset="-128"/>
              <a:ea typeface="メイリオ" pitchFamily="50" charset="-128"/>
            </a:endParaRPr>
          </a:p>
          <a:p>
            <a:pPr marL="0" indent="0">
              <a:buNone/>
            </a:pPr>
            <a:r>
              <a:rPr lang="ja-JP" altLang="en-US" sz="1000" dirty="0" smtClean="0">
                <a:latin typeface="メイリオ" pitchFamily="50" charset="-128"/>
                <a:ea typeface="メイリオ" pitchFamily="50" charset="-128"/>
              </a:rPr>
              <a:t>現在、医師の治療を受けていますか</a:t>
            </a:r>
            <a:r>
              <a:rPr lang="en-US" altLang="ja-JP" sz="1000" dirty="0" smtClean="0">
                <a:latin typeface="メイリオ" pitchFamily="50" charset="-128"/>
                <a:ea typeface="メイリオ" pitchFamily="50" charset="-128"/>
              </a:rPr>
              <a:t>?</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□いいえ　□はい</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病名</a:t>
            </a: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endParaRPr lang="en-US" altLang="ja-JP" sz="1000" dirty="0" smtClean="0">
              <a:latin typeface="メイリオ" pitchFamily="50" charset="-128"/>
              <a:ea typeface="メイリオ" pitchFamily="50" charset="-128"/>
            </a:endParaRPr>
          </a:p>
          <a:p>
            <a:pPr marL="0" indent="0">
              <a:buNone/>
            </a:pPr>
            <a:r>
              <a:rPr lang="ja-JP" altLang="en-US" sz="1000" dirty="0">
                <a:latin typeface="メイリオ" pitchFamily="50" charset="-128"/>
                <a:ea typeface="メイリオ" pitchFamily="50" charset="-128"/>
              </a:rPr>
              <a:t>　</a:t>
            </a:r>
            <a:r>
              <a:rPr lang="ja-JP" altLang="en-US" sz="1000" dirty="0" smtClean="0">
                <a:latin typeface="メイリオ" pitchFamily="50" charset="-128"/>
                <a:ea typeface="メイリオ" pitchFamily="50" charset="-128"/>
              </a:rPr>
              <a:t>治療を受けている医院名</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院長名・担当医名</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smtClean="0">
                <a:latin typeface="メイリオ" pitchFamily="50" charset="-128"/>
                <a:ea typeface="メイリオ" pitchFamily="50" charset="-128"/>
              </a:rPr>
              <a:t>　住所</a:t>
            </a:r>
            <a:endParaRPr lang="en-US" altLang="ja-JP" sz="1000" dirty="0" smtClean="0">
              <a:latin typeface="メイリオ" pitchFamily="50" charset="-128"/>
              <a:ea typeface="メイリオ" pitchFamily="50" charset="-128"/>
            </a:endParaRPr>
          </a:p>
          <a:p>
            <a:pPr marL="0" indent="0">
              <a:buNone/>
            </a:pPr>
            <a:r>
              <a:rPr lang="en-US" altLang="ja-JP" sz="1000" dirty="0" smtClean="0">
                <a:latin typeface="メイリオ" pitchFamily="50" charset="-128"/>
                <a:ea typeface="メイリオ" pitchFamily="50" charset="-128"/>
              </a:rPr>
              <a:t/>
            </a:r>
            <a:br>
              <a:rPr lang="en-US" altLang="ja-JP" sz="1000" dirty="0" smtClean="0">
                <a:latin typeface="メイリオ" pitchFamily="50" charset="-128"/>
                <a:ea typeface="メイリオ" pitchFamily="50" charset="-128"/>
              </a:rPr>
            </a:br>
            <a:r>
              <a:rPr lang="ja-JP" altLang="en-US" sz="1000" dirty="0" smtClean="0">
                <a:latin typeface="メイリオ" pitchFamily="50" charset="-128"/>
                <a:ea typeface="メイリオ" pitchFamily="50" charset="-128"/>
              </a:rPr>
              <a:t>　</a:t>
            </a:r>
            <a:r>
              <a:rPr lang="en-US" altLang="ja-JP" sz="1000" dirty="0" smtClean="0">
                <a:latin typeface="メイリオ" pitchFamily="50" charset="-128"/>
                <a:ea typeface="メイリオ" pitchFamily="50" charset="-128"/>
              </a:rPr>
              <a:t>TEL</a:t>
            </a:r>
          </a:p>
        </p:txBody>
      </p:sp>
      <p:sp>
        <p:nvSpPr>
          <p:cNvPr id="30" name="フッター プレースホルダ 29"/>
          <p:cNvSpPr>
            <a:spLocks noGrp="1"/>
          </p:cNvSpPr>
          <p:nvPr>
            <p:ph type="ftr" sz="quarter" idx="11"/>
          </p:nvPr>
        </p:nvSpPr>
        <p:spPr>
          <a:xfrm>
            <a:off x="4536617" y="9255524"/>
            <a:ext cx="2171700" cy="527403"/>
          </a:xfrm>
        </p:spPr>
        <p:txBody>
          <a:bodyPr/>
          <a:lstStyle/>
          <a:p>
            <a:r>
              <a:rPr kumimoji="1" lang="ja-JP" altLang="en-US" dirty="0" smtClean="0"/>
              <a:t>ありがとうございました。</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2108</TotalTime>
  <Words>117</Words>
  <Application>Microsoft Office PowerPoint</Application>
  <PresentationFormat>A4 210 x 297 mm</PresentationFormat>
  <Paragraphs>59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この質問は、矯正治療にあたって診断や治療方針をたてるために大切な資料となるものですから、詳細にご記入ください。（該当する項目の□にチェックを入れ、補足説明があれば余白にご記入ください。また、保護者の方が記入される場合は、ご本人とご相談のうえご記入ください。）分かりにくい質問や、分からない点は後ほど問診をさせていただきますので空白にしておいてください。</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質問は、矯正治療にあたって診断や治療方針をたてるために大切な資料となるものですから、詳細にご記入ください。（該当する項目の□にチェックを入れ、補足説明があれば余白にご記入ください。また、保護者の方が記入される場合は、ご本人とご相談のうえご記入ください。）分かりにくい質問や、分からない点は後ほど問診をさせていただきますので空白にしておいてください。</dc:title>
  <dc:creator>Tomizuka</dc:creator>
  <cp:lastModifiedBy>冨塚亮</cp:lastModifiedBy>
  <cp:revision>24</cp:revision>
  <cp:lastPrinted>2020-06-26T05:33:10Z</cp:lastPrinted>
  <dcterms:created xsi:type="dcterms:W3CDTF">2009-06-15T15:08:22Z</dcterms:created>
  <dcterms:modified xsi:type="dcterms:W3CDTF">2020-06-26T05:33:47Z</dcterms:modified>
</cp:coreProperties>
</file>